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5" r:id="rId3"/>
    <p:sldId id="263" r:id="rId4"/>
    <p:sldId id="264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06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tx2"/>
                </a:solidFill>
              </a:defRPr>
            </a:lvl2pPr>
            <a:extLst/>
          </a:lstStyle>
          <a:p>
            <a:pPr lvl="0" eaLnBrk="1" latinLnBrk="0" hangingPunct="1"/>
            <a:r>
              <a:rPr lang="fr-FR" dirty="0" smtClean="0"/>
              <a:t>Modifiez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1D7EB49-4542-4F7B-AA52-0B8DBB9C6CA8}" type="datetimeFigureOut">
              <a:rPr lang="fr-FR" smtClean="0"/>
              <a:t>05/02/2020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616A045-606B-4EA0-B874-33D09F974880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00445" y="1229372"/>
            <a:ext cx="1997845" cy="90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S7 (Septembre-Décembre)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Tronc commun EI2 (ENSCR)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</a:rPr>
              <a:t>OU</a:t>
            </a:r>
            <a:r>
              <a:rPr lang="fr-FR" sz="1200" b="1" dirty="0">
                <a:solidFill>
                  <a:schemeClr val="bg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M1 (UR1)</a:t>
            </a:r>
          </a:p>
        </p:txBody>
      </p:sp>
      <p:sp>
        <p:nvSpPr>
          <p:cNvPr id="7" name="Rectangle 6"/>
          <p:cNvSpPr/>
          <p:nvPr/>
        </p:nvSpPr>
        <p:spPr>
          <a:xfrm>
            <a:off x="2733242" y="1232817"/>
            <a:ext cx="1979612" cy="15376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S8 (Janvier-Juillet)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EPA-C ou EPA-D (ENSCR)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rgbClr val="FFCCFF"/>
                </a:solidFill>
              </a:rPr>
              <a:t>OU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1200" b="1" dirty="0"/>
              <a:t> UE Chimie Anal.  Env. ou </a:t>
            </a:r>
            <a:r>
              <a:rPr lang="fr-FR" sz="1200" b="1" dirty="0" err="1"/>
              <a:t>Gén</a:t>
            </a:r>
            <a:r>
              <a:rPr lang="fr-FR" sz="1200" b="1" dirty="0"/>
              <a:t>. Proc. (UR1/ENSCR)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1200" b="1" dirty="0"/>
              <a:t>+ Stage 3-4 mois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/>
              <a:t> </a:t>
            </a:r>
            <a:endParaRPr lang="fr-FR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4762107" y="1230299"/>
            <a:ext cx="1979613" cy="90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S9 (Septembre-Janvier)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5</a:t>
            </a:r>
            <a:r>
              <a:rPr lang="fr-FR" sz="1200" b="1" dirty="0" smtClean="0">
                <a:solidFill>
                  <a:schemeClr val="bg1"/>
                </a:solidFill>
              </a:rPr>
              <a:t> modules/UE</a:t>
            </a:r>
            <a:endParaRPr lang="fr-FR" sz="12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(ENSIP/ENSCR)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6197" y="1230299"/>
            <a:ext cx="1979612" cy="90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/>
              <a:t>S10 (</a:t>
            </a:r>
            <a:r>
              <a:rPr lang="fr-FR" sz="1200" b="1" dirty="0" smtClean="0"/>
              <a:t>Février-Juillet)</a:t>
            </a:r>
            <a:endParaRPr lang="fr-FR" sz="12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/>
              <a:t>Stage Recherche 5-6 mois</a:t>
            </a:r>
            <a:endParaRPr lang="fr-FR" sz="1200" b="1" dirty="0"/>
          </a:p>
        </p:txBody>
      </p:sp>
      <p:sp>
        <p:nvSpPr>
          <p:cNvPr id="10" name="ZoneTexte 7"/>
          <p:cNvSpPr txBox="1">
            <a:spLocks noChangeArrowheads="1"/>
          </p:cNvSpPr>
          <p:nvPr/>
        </p:nvSpPr>
        <p:spPr bwMode="auto">
          <a:xfrm>
            <a:off x="731377" y="752476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sp>
        <p:nvSpPr>
          <p:cNvPr id="11" name="ZoneTexte 8"/>
          <p:cNvSpPr txBox="1">
            <a:spLocks noChangeArrowheads="1"/>
          </p:cNvSpPr>
          <p:nvPr/>
        </p:nvSpPr>
        <p:spPr bwMode="auto">
          <a:xfrm>
            <a:off x="2722102" y="766764"/>
            <a:ext cx="1979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sp>
        <p:nvSpPr>
          <p:cNvPr id="12" name="ZoneTexte 9"/>
          <p:cNvSpPr txBox="1">
            <a:spLocks noChangeArrowheads="1"/>
          </p:cNvSpPr>
          <p:nvPr/>
        </p:nvSpPr>
        <p:spPr bwMode="auto">
          <a:xfrm>
            <a:off x="4735052" y="752476"/>
            <a:ext cx="1979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sp>
        <p:nvSpPr>
          <p:cNvPr id="13" name="ZoneTexte 10"/>
          <p:cNvSpPr txBox="1">
            <a:spLocks noChangeArrowheads="1"/>
          </p:cNvSpPr>
          <p:nvPr/>
        </p:nvSpPr>
        <p:spPr bwMode="auto">
          <a:xfrm>
            <a:off x="6733715" y="769939"/>
            <a:ext cx="1979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700445" y="1124744"/>
            <a:ext cx="403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732893" y="1124744"/>
            <a:ext cx="403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2424023" y="724623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06CE7"/>
                </a:solidFill>
              </a:rPr>
              <a:t>M1</a:t>
            </a:r>
            <a:endParaRPr lang="fr-FR" sz="2400" dirty="0">
              <a:solidFill>
                <a:srgbClr val="F06CE7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466749" y="713129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</a:rPr>
              <a:t>M2</a:t>
            </a:r>
            <a:endParaRPr lang="fr-FR" sz="2400" dirty="0">
              <a:solidFill>
                <a:srgbClr val="00B0F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31186" y="378371"/>
            <a:ext cx="838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BAC+4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355681" y="357345"/>
            <a:ext cx="830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BAC+5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442417" y="3495955"/>
            <a:ext cx="3265487" cy="3044277"/>
          </a:xfrm>
          <a:prstGeom prst="roundRect">
            <a:avLst/>
          </a:prstGeom>
          <a:solidFill>
            <a:srgbClr val="F06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58874" y="3600966"/>
            <a:ext cx="3221038" cy="29392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  <a:latin typeface="+mn-lt"/>
                <a:cs typeface="+mn-cs"/>
              </a:rPr>
              <a:t>Chimie analytique et </a:t>
            </a:r>
            <a:r>
              <a:rPr lang="fr-FR" sz="1200" b="1" dirty="0">
                <a:solidFill>
                  <a:schemeClr val="bg1"/>
                </a:solidFill>
                <a:latin typeface="+mn-lt"/>
                <a:cs typeface="+mn-cs"/>
              </a:rPr>
              <a:t>Environnement (</a:t>
            </a:r>
            <a:r>
              <a:rPr lang="fr-FR" sz="1200" b="1" dirty="0" smtClean="0">
                <a:solidFill>
                  <a:schemeClr val="bg1"/>
                </a:solidFill>
                <a:latin typeface="+mn-lt"/>
                <a:cs typeface="+mn-cs"/>
              </a:rPr>
              <a:t>96 </a:t>
            </a:r>
            <a:r>
              <a:rPr lang="fr-FR" sz="1200" b="1" dirty="0">
                <a:solidFill>
                  <a:schemeClr val="bg1"/>
                </a:solidFill>
                <a:latin typeface="+mn-lt"/>
                <a:cs typeface="+mn-cs"/>
              </a:rPr>
              <a:t>h)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Filières (</a:t>
            </a:r>
            <a:r>
              <a:rPr lang="fr-FR" sz="1200" dirty="0" smtClean="0">
                <a:solidFill>
                  <a:schemeClr val="bg1"/>
                </a:solidFill>
                <a:latin typeface="+mn-lt"/>
                <a:cs typeface="+mn-cs"/>
              </a:rPr>
              <a:t>eaux)</a:t>
            </a:r>
            <a:endParaRPr lang="fr-FR" sz="12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solidFill>
                  <a:schemeClr val="bg1"/>
                </a:solidFill>
                <a:latin typeface="+mn-lt"/>
                <a:cs typeface="+mn-cs"/>
              </a:rPr>
              <a:t>Diffraction RX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solidFill>
                  <a:schemeClr val="bg1"/>
                </a:solidFill>
              </a:rPr>
              <a:t>Spectrométrie de masse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solidFill>
                  <a:schemeClr val="bg1"/>
                </a:solidFill>
                <a:latin typeface="+mn-lt"/>
                <a:cs typeface="+mn-cs"/>
              </a:rPr>
              <a:t>Chromatographie</a:t>
            </a:r>
            <a:endParaRPr lang="fr-FR" sz="12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Méthodes </a:t>
            </a:r>
            <a:r>
              <a:rPr lang="fr-FR" sz="1200" dirty="0" err="1">
                <a:solidFill>
                  <a:schemeClr val="bg1"/>
                </a:solidFill>
                <a:latin typeface="+mn-lt"/>
                <a:cs typeface="+mn-cs"/>
              </a:rPr>
              <a:t>voltampérométriques</a:t>
            </a: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 d’analyse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TP d’Analyse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  <a:latin typeface="+mn-lt"/>
                <a:cs typeface="+mn-cs"/>
              </a:rPr>
              <a:t>Génie </a:t>
            </a:r>
            <a:r>
              <a:rPr lang="fr-FR" sz="1200" b="1" dirty="0">
                <a:solidFill>
                  <a:schemeClr val="bg1"/>
                </a:solidFill>
                <a:latin typeface="+mn-lt"/>
                <a:cs typeface="+mn-cs"/>
              </a:rPr>
              <a:t>des Procédés (</a:t>
            </a:r>
            <a:r>
              <a:rPr lang="fr-FR" sz="1200" b="1" dirty="0" smtClean="0">
                <a:solidFill>
                  <a:schemeClr val="bg1"/>
                </a:solidFill>
                <a:latin typeface="+mn-lt"/>
                <a:cs typeface="+mn-cs"/>
              </a:rPr>
              <a:t>96 </a:t>
            </a:r>
            <a:r>
              <a:rPr lang="fr-FR" sz="1200" b="1" dirty="0">
                <a:solidFill>
                  <a:schemeClr val="bg1"/>
                </a:solidFill>
                <a:latin typeface="+mn-lt"/>
                <a:cs typeface="+mn-cs"/>
              </a:rPr>
              <a:t>h)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Filières (eaux et air)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Échangeurs de chaleur et économie d’énergie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Absorption - Adsorption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Écoulements dans les milieux poreux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Procédés de séparation fluide/solide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chemeClr val="bg1"/>
                </a:solidFill>
                <a:latin typeface="+mn-lt"/>
                <a:cs typeface="+mn-cs"/>
              </a:rPr>
              <a:t>TP de Génie des Procédés </a:t>
            </a:r>
            <a:endParaRPr lang="fr-FR" sz="12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29" name="Connecteur droit avec flèche 28"/>
          <p:cNvCxnSpPr>
            <a:stCxn id="7" idx="2"/>
            <a:endCxn id="27" idx="0"/>
          </p:cNvCxnSpPr>
          <p:nvPr/>
        </p:nvCxnSpPr>
        <p:spPr>
          <a:xfrm flipH="1">
            <a:off x="2075161" y="2770497"/>
            <a:ext cx="1647887" cy="725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6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349107" y="2943660"/>
            <a:ext cx="5679583" cy="38635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700445" y="1229372"/>
            <a:ext cx="1997845" cy="90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S7 (Septembre-Décembre)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Tronc </a:t>
            </a:r>
            <a:r>
              <a:rPr lang="fr-FR" sz="1200" b="1" dirty="0" smtClean="0">
                <a:solidFill>
                  <a:schemeClr val="bg1"/>
                </a:solidFill>
              </a:rPr>
              <a:t>commun EI2 (ENSCR)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accent2">
                    <a:lumMod val="75000"/>
                  </a:schemeClr>
                </a:solidFill>
              </a:rPr>
              <a:t>OU</a:t>
            </a:r>
            <a:r>
              <a:rPr lang="fr-FR" sz="1200" b="1" dirty="0" smtClean="0">
                <a:solidFill>
                  <a:schemeClr val="bg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M1 (UR1)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62107" y="1230299"/>
            <a:ext cx="1979613" cy="90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S9 (Septembre-Janvier)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/>
                </a:solidFill>
              </a:rPr>
              <a:t>5</a:t>
            </a:r>
            <a:r>
              <a:rPr lang="fr-FR" sz="1200" b="1" dirty="0" smtClean="0">
                <a:solidFill>
                  <a:schemeClr val="bg1"/>
                </a:solidFill>
              </a:rPr>
              <a:t> modules/UE</a:t>
            </a:r>
            <a:endParaRPr lang="fr-FR" sz="12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(ENSIP/ENSCR)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6197" y="1230299"/>
            <a:ext cx="1979612" cy="90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/>
              <a:t>S10 (</a:t>
            </a:r>
            <a:r>
              <a:rPr lang="fr-FR" sz="1200" b="1" dirty="0" smtClean="0"/>
              <a:t>Février-Juillet)</a:t>
            </a:r>
            <a:endParaRPr lang="fr-FR" sz="12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/>
              <a:t>Stage Recherche 5-6 mois</a:t>
            </a:r>
            <a:endParaRPr lang="fr-FR" sz="1200" b="1" dirty="0"/>
          </a:p>
        </p:txBody>
      </p:sp>
      <p:sp>
        <p:nvSpPr>
          <p:cNvPr id="10" name="ZoneTexte 7"/>
          <p:cNvSpPr txBox="1">
            <a:spLocks noChangeArrowheads="1"/>
          </p:cNvSpPr>
          <p:nvPr/>
        </p:nvSpPr>
        <p:spPr bwMode="auto">
          <a:xfrm>
            <a:off x="731377" y="752476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sp>
        <p:nvSpPr>
          <p:cNvPr id="11" name="ZoneTexte 8"/>
          <p:cNvSpPr txBox="1">
            <a:spLocks noChangeArrowheads="1"/>
          </p:cNvSpPr>
          <p:nvPr/>
        </p:nvSpPr>
        <p:spPr bwMode="auto">
          <a:xfrm>
            <a:off x="2722102" y="766764"/>
            <a:ext cx="1979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sp>
        <p:nvSpPr>
          <p:cNvPr id="12" name="ZoneTexte 9"/>
          <p:cNvSpPr txBox="1">
            <a:spLocks noChangeArrowheads="1"/>
          </p:cNvSpPr>
          <p:nvPr/>
        </p:nvSpPr>
        <p:spPr bwMode="auto">
          <a:xfrm>
            <a:off x="4735052" y="752476"/>
            <a:ext cx="1979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sp>
        <p:nvSpPr>
          <p:cNvPr id="13" name="ZoneTexte 10"/>
          <p:cNvSpPr txBox="1">
            <a:spLocks noChangeArrowheads="1"/>
          </p:cNvSpPr>
          <p:nvPr/>
        </p:nvSpPr>
        <p:spPr bwMode="auto">
          <a:xfrm>
            <a:off x="6733715" y="769939"/>
            <a:ext cx="1979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30 ECTS</a:t>
            </a:r>
          </a:p>
        </p:txBody>
      </p:sp>
      <p:cxnSp>
        <p:nvCxnSpPr>
          <p:cNvPr id="16" name="Connecteur droit avec flèche 15"/>
          <p:cNvCxnSpPr>
            <a:stCxn id="8" idx="2"/>
            <a:endCxn id="3" idx="0"/>
          </p:cNvCxnSpPr>
          <p:nvPr/>
        </p:nvCxnSpPr>
        <p:spPr>
          <a:xfrm>
            <a:off x="5751914" y="2130299"/>
            <a:ext cx="436985" cy="8133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7" name="ZoneTexte 12"/>
          <p:cNvSpPr txBox="1">
            <a:spLocks noChangeArrowheads="1"/>
          </p:cNvSpPr>
          <p:nvPr/>
        </p:nvSpPr>
        <p:spPr bwMode="auto">
          <a:xfrm>
            <a:off x="3480209" y="4204095"/>
            <a:ext cx="53721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defRPr/>
            </a:pPr>
            <a:r>
              <a:rPr lang="fr-FR" altLang="fr-FR" sz="1400" dirty="0">
                <a:solidFill>
                  <a:schemeClr val="bg1"/>
                </a:solidFill>
                <a:cs typeface="Arial" pitchFamily="34" charset="0"/>
              </a:rPr>
              <a:t>Modules obligatoires  (150 h)</a:t>
            </a:r>
          </a:p>
          <a:p>
            <a:pPr marL="361950" indent="0">
              <a:defRPr/>
            </a:pPr>
            <a:r>
              <a:rPr lang="fr-FR" altLang="fr-FR" sz="1400" dirty="0">
                <a:solidFill>
                  <a:schemeClr val="bg1"/>
                </a:solidFill>
                <a:cs typeface="Arial" pitchFamily="34" charset="0"/>
              </a:rPr>
              <a:t>- Procédés de Traitement de l’air (25 h)</a:t>
            </a:r>
          </a:p>
          <a:p>
            <a:pPr marL="361950" indent="0">
              <a:defRPr/>
            </a:pPr>
            <a:r>
              <a:rPr lang="fr-FR" altLang="fr-FR" sz="1400" dirty="0">
                <a:solidFill>
                  <a:schemeClr val="bg1"/>
                </a:solidFill>
                <a:cs typeface="Arial" pitchFamily="34" charset="0"/>
              </a:rPr>
              <a:t>- Procédés de traitement des micropolluants dans les eaux  (25 h)</a:t>
            </a:r>
          </a:p>
          <a:p>
            <a:pPr marL="361950" indent="0">
              <a:defRPr/>
            </a:pPr>
            <a:r>
              <a:rPr lang="fr-FR" altLang="fr-FR" sz="1400" dirty="0">
                <a:solidFill>
                  <a:schemeClr val="bg1"/>
                </a:solidFill>
                <a:cs typeface="Arial" pitchFamily="34" charset="0"/>
              </a:rPr>
              <a:t>- 2 modules ENSIP parmi les 4 proposés (100 h)</a:t>
            </a:r>
          </a:p>
        </p:txBody>
      </p:sp>
      <p:sp>
        <p:nvSpPr>
          <p:cNvPr id="18" name="ZoneTexte 12"/>
          <p:cNvSpPr txBox="1">
            <a:spLocks noChangeArrowheads="1"/>
          </p:cNvSpPr>
          <p:nvPr/>
        </p:nvSpPr>
        <p:spPr bwMode="auto">
          <a:xfrm>
            <a:off x="3478620" y="5077967"/>
            <a:ext cx="559714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defRPr/>
            </a:pPr>
            <a:r>
              <a:rPr lang="fr-FR" altLang="fr-FR" sz="1400" dirty="0">
                <a:solidFill>
                  <a:schemeClr val="bg1"/>
                </a:solidFill>
                <a:cs typeface="Arial" pitchFamily="34" charset="0"/>
              </a:rPr>
              <a:t>o Module optionnel au choix (50 h)</a:t>
            </a:r>
          </a:p>
          <a:p>
            <a:pPr marL="647700" indent="-285750">
              <a:buFontTx/>
              <a:buChar char="-"/>
              <a:defRPr/>
            </a:pPr>
            <a:r>
              <a:rPr lang="fr-FR" altLang="fr-FR" sz="1400" dirty="0">
                <a:solidFill>
                  <a:schemeClr val="bg1"/>
                </a:solidFill>
                <a:cs typeface="Arial" pitchFamily="34" charset="0"/>
              </a:rPr>
              <a:t>1 module ENSCR parmi les 3 proposés (50 h / module)</a:t>
            </a:r>
          </a:p>
          <a:p>
            <a:pPr marL="647700" indent="-285750">
              <a:buFontTx/>
              <a:buChar char="-"/>
              <a:defRPr/>
            </a:pPr>
            <a:r>
              <a:rPr lang="fr-FR" altLang="fr-FR" sz="1400" dirty="0">
                <a:solidFill>
                  <a:schemeClr val="bg1"/>
                </a:solidFill>
                <a:cs typeface="Arial" pitchFamily="34" charset="0"/>
              </a:rPr>
              <a:t>1 module ENSIP parmi les 4 proposés (50 h / module</a:t>
            </a:r>
            <a:endParaRPr lang="fr-FR" altLang="fr-FR" sz="140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ZoneTexte 12"/>
          <p:cNvSpPr txBox="1">
            <a:spLocks noChangeArrowheads="1"/>
          </p:cNvSpPr>
          <p:nvPr/>
        </p:nvSpPr>
        <p:spPr bwMode="auto">
          <a:xfrm>
            <a:off x="3518309" y="3030265"/>
            <a:ext cx="537210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defRPr/>
            </a:pPr>
            <a:r>
              <a:rPr lang="fr-FR" altLang="fr-FR" sz="1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Modules scientifiques</a:t>
            </a:r>
          </a:p>
          <a:p>
            <a:pPr marL="0" indent="0">
              <a:defRPr/>
            </a:pPr>
            <a:r>
              <a:rPr lang="fr-FR" altLang="fr-FR" sz="1400" b="1" dirty="0" smtClean="0">
                <a:solidFill>
                  <a:schemeClr val="bg1"/>
                </a:solidFill>
                <a:cs typeface="Arial" pitchFamily="34" charset="0"/>
              </a:rPr>
              <a:t>Plusieurs combinaisons possibles sur la base de :</a:t>
            </a:r>
          </a:p>
          <a:p>
            <a:pPr>
              <a:buFontTx/>
              <a:buChar char="-"/>
              <a:defRPr/>
            </a:pPr>
            <a:r>
              <a:rPr lang="fr-FR" altLang="fr-FR" sz="1400" b="1" dirty="0" smtClean="0">
                <a:solidFill>
                  <a:schemeClr val="bg1"/>
                </a:solidFill>
                <a:cs typeface="Arial" pitchFamily="34" charset="0"/>
              </a:rPr>
              <a:t>4 modules obligatoires (150 h) </a:t>
            </a:r>
          </a:p>
          <a:p>
            <a:pPr>
              <a:buFontTx/>
              <a:buChar char="-"/>
              <a:defRPr/>
            </a:pPr>
            <a:r>
              <a:rPr lang="fr-FR" altLang="fr-FR" sz="1400" b="1" dirty="0" smtClean="0">
                <a:solidFill>
                  <a:schemeClr val="bg1"/>
                </a:solidFill>
                <a:cs typeface="Arial" pitchFamily="34" charset="0"/>
              </a:rPr>
              <a:t>1 module optionnel (50 h)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fr-FR" altLang="fr-FR" sz="1400" b="1" dirty="0">
                <a:solidFill>
                  <a:schemeClr val="bg1"/>
                </a:solidFill>
                <a:cs typeface="Arial" pitchFamily="34" charset="0"/>
                <a:sym typeface="Wingdings"/>
              </a:rPr>
              <a:t>	</a:t>
            </a:r>
            <a:r>
              <a:rPr lang="fr-FR" altLang="fr-FR" sz="1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  <a:sym typeface="Wingdings"/>
              </a:rPr>
              <a:t> 200 h</a:t>
            </a:r>
            <a:r>
              <a:rPr lang="fr-FR" altLang="fr-FR" sz="1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 </a:t>
            </a: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700445" y="1124744"/>
            <a:ext cx="403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732893" y="1124744"/>
            <a:ext cx="403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2424023" y="724623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06CE7"/>
                </a:solidFill>
              </a:rPr>
              <a:t>M1</a:t>
            </a:r>
            <a:endParaRPr lang="fr-FR" sz="2400" dirty="0">
              <a:solidFill>
                <a:srgbClr val="F06CE7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466749" y="713129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F0"/>
                </a:solidFill>
              </a:rPr>
              <a:t>M2</a:t>
            </a:r>
            <a:endParaRPr lang="fr-FR" sz="2400" dirty="0">
              <a:solidFill>
                <a:srgbClr val="00B0F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88749" y="3719426"/>
            <a:ext cx="2463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2"/>
                </a:solidFill>
              </a:rPr>
              <a:t>TOTAL Heures </a:t>
            </a:r>
            <a:r>
              <a:rPr lang="fr-FR" sz="1600" b="1" dirty="0" err="1" smtClean="0">
                <a:solidFill>
                  <a:schemeClr val="accent2"/>
                </a:solidFill>
              </a:rPr>
              <a:t>QuaTrO</a:t>
            </a:r>
            <a:r>
              <a:rPr lang="fr-FR" sz="1600" b="1" dirty="0" smtClean="0">
                <a:solidFill>
                  <a:schemeClr val="accent2"/>
                </a:solidFill>
              </a:rPr>
              <a:t> S9</a:t>
            </a:r>
          </a:p>
          <a:p>
            <a:pPr algn="ctr"/>
            <a:r>
              <a:rPr lang="fr-FR" sz="1600" b="1" dirty="0" smtClean="0">
                <a:solidFill>
                  <a:schemeClr val="accent2"/>
                </a:solidFill>
              </a:rPr>
              <a:t> 240 h</a:t>
            </a:r>
            <a:endParaRPr lang="fr-FR" sz="1600" b="1" dirty="0">
              <a:solidFill>
                <a:schemeClr val="accent2"/>
              </a:solidFill>
            </a:endParaRPr>
          </a:p>
        </p:txBody>
      </p:sp>
      <p:sp>
        <p:nvSpPr>
          <p:cNvPr id="26" name="ZoneTexte 12"/>
          <p:cNvSpPr txBox="1">
            <a:spLocks noChangeArrowheads="1"/>
          </p:cNvSpPr>
          <p:nvPr/>
        </p:nvSpPr>
        <p:spPr bwMode="auto">
          <a:xfrm>
            <a:off x="3515261" y="5776185"/>
            <a:ext cx="5372100" cy="103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defRPr/>
            </a:pPr>
            <a:r>
              <a:rPr lang="fr-FR" altLang="fr-FR" sz="1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Module Humanités</a:t>
            </a:r>
          </a:p>
          <a:p>
            <a:pPr>
              <a:buFontTx/>
              <a:buChar char="-"/>
              <a:defRPr/>
            </a:pPr>
            <a:r>
              <a:rPr lang="fr-FR" altLang="fr-FR" sz="1400" b="1" dirty="0" smtClean="0">
                <a:solidFill>
                  <a:schemeClr val="bg1"/>
                </a:solidFill>
                <a:cs typeface="Arial" pitchFamily="34" charset="0"/>
              </a:rPr>
              <a:t>Comptabilité analytique (24 h) </a:t>
            </a:r>
          </a:p>
          <a:p>
            <a:pPr>
              <a:buFontTx/>
              <a:buChar char="-"/>
              <a:defRPr/>
            </a:pPr>
            <a:r>
              <a:rPr lang="fr-FR" altLang="fr-FR" sz="1400" b="1" dirty="0" smtClean="0">
                <a:solidFill>
                  <a:schemeClr val="bg1"/>
                </a:solidFill>
                <a:cs typeface="Arial" pitchFamily="34" charset="0"/>
              </a:rPr>
              <a:t>Insertion professionnelle (16 h)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fr-FR" altLang="fr-FR" sz="1400" b="1" dirty="0">
                <a:solidFill>
                  <a:schemeClr val="bg1"/>
                </a:solidFill>
                <a:cs typeface="Arial" pitchFamily="34" charset="0"/>
                <a:sym typeface="Wingdings"/>
              </a:rPr>
              <a:t>	</a:t>
            </a:r>
            <a:r>
              <a:rPr lang="fr-FR" altLang="fr-FR" sz="1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  <a:sym typeface="Wingdings"/>
              </a:rPr>
              <a:t> </a:t>
            </a:r>
            <a:r>
              <a:rPr lang="fr-FR" altLang="fr-FR" sz="1400" b="1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  <a:sym typeface="Wingdings"/>
              </a:rPr>
              <a:t>4</a:t>
            </a:r>
            <a:r>
              <a:rPr lang="fr-FR" altLang="fr-FR" sz="1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  <a:sym typeface="Wingdings"/>
              </a:rPr>
              <a:t>0 h</a:t>
            </a:r>
            <a:r>
              <a:rPr lang="fr-FR" altLang="fr-FR" sz="1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331186" y="378371"/>
            <a:ext cx="838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BAC+4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6355681" y="357345"/>
            <a:ext cx="830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BAC+5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2733242" y="1232817"/>
            <a:ext cx="1979612" cy="15376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S8 (Janvier-Juillet)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EPA-C ou EPA-D (ENSCR)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rgbClr val="FFCCFF"/>
                </a:solidFill>
              </a:rPr>
              <a:t>OU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1200" b="1" dirty="0"/>
              <a:t> UE Chimie Anal.  Env. ou </a:t>
            </a:r>
            <a:r>
              <a:rPr lang="fr-FR" sz="1200" b="1" dirty="0" err="1"/>
              <a:t>Gén</a:t>
            </a:r>
            <a:r>
              <a:rPr lang="fr-FR" sz="1200" b="1" dirty="0"/>
              <a:t>. Proc. (UR1/ENSCR)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1200" b="1" dirty="0"/>
              <a:t>+ Stage 3-4 mois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/>
              <a:t> </a:t>
            </a:r>
            <a:endParaRPr lang="fr-FR" sz="12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3474585" y="5377218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accent2"/>
                </a:solidFill>
              </a:rPr>
              <a:t>OU</a:t>
            </a:r>
            <a:endParaRPr lang="fr-FR" sz="1200" b="1" dirty="0">
              <a:solidFill>
                <a:schemeClr val="accent2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490505" y="4642511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accent2"/>
                </a:solidFill>
              </a:rPr>
              <a:t>ET</a:t>
            </a:r>
            <a:endParaRPr lang="fr-FR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1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32520"/>
            <a:ext cx="7772400" cy="914400"/>
          </a:xfrm>
        </p:spPr>
        <p:txBody>
          <a:bodyPr/>
          <a:lstStyle/>
          <a:p>
            <a:pPr algn="ctr"/>
            <a:r>
              <a:rPr lang="fr-FR" dirty="0" smtClean="0"/>
              <a:t>Rennes (ENSCR)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36728" y="1183641"/>
            <a:ext cx="870727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>
                <a:solidFill>
                  <a:schemeClr val="tx2"/>
                </a:solidFill>
              </a:rPr>
              <a:t>Procédés </a:t>
            </a:r>
            <a:r>
              <a:rPr lang="fr-FR" sz="1600" b="1" dirty="0">
                <a:solidFill>
                  <a:schemeClr val="tx2"/>
                </a:solidFill>
              </a:rPr>
              <a:t>de traitement de l’air (25 h</a:t>
            </a:r>
            <a:r>
              <a:rPr lang="fr-FR" sz="1600" b="1" dirty="0" smtClean="0">
                <a:solidFill>
                  <a:schemeClr val="tx2"/>
                </a:solidFill>
              </a:rPr>
              <a:t>) – Module spécifique </a:t>
            </a:r>
            <a:r>
              <a:rPr lang="fr-FR" sz="1600" b="1" dirty="0" err="1" smtClean="0">
                <a:solidFill>
                  <a:schemeClr val="tx2"/>
                </a:solidFill>
              </a:rPr>
              <a:t>QuaTrO</a:t>
            </a:r>
            <a:r>
              <a:rPr lang="fr-FR" sz="1600" b="1" dirty="0" smtClean="0">
                <a:solidFill>
                  <a:schemeClr val="tx2"/>
                </a:solidFill>
              </a:rPr>
              <a:t>   </a:t>
            </a:r>
            <a:r>
              <a:rPr lang="fr-FR" sz="1600" b="1" dirty="0" smtClean="0">
                <a:solidFill>
                  <a:schemeClr val="accent2"/>
                </a:solidFill>
              </a:rPr>
              <a:t>M1R</a:t>
            </a:r>
            <a:endParaRPr lang="fr-FR" sz="1600" b="1" dirty="0">
              <a:solidFill>
                <a:schemeClr val="accent2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Problèmes et solutions en pollution de l'air (poussières, COV, odeurs)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Procédés de dépoussiérage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Procédés d'adsorption, de </a:t>
            </a:r>
            <a:r>
              <a:rPr lang="fr-FR" sz="1600" dirty="0" err="1"/>
              <a:t>photocatalyse</a:t>
            </a:r>
            <a:r>
              <a:rPr lang="fr-FR" sz="1600" dirty="0"/>
              <a:t> et de plasma – Couplages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Procédé d'absorption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Procédés thermiques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Procédés biologiques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>
                <a:solidFill>
                  <a:schemeClr val="tx2"/>
                </a:solidFill>
              </a:rPr>
              <a:t>Procédés </a:t>
            </a:r>
            <a:r>
              <a:rPr lang="fr-FR" sz="1600" b="1" dirty="0">
                <a:solidFill>
                  <a:schemeClr val="tx2"/>
                </a:solidFill>
              </a:rPr>
              <a:t>de traitement des micropolluants dans les eaux (25 h) – </a:t>
            </a:r>
            <a:r>
              <a:rPr lang="fr-FR" sz="1600" b="1" dirty="0" smtClean="0">
                <a:solidFill>
                  <a:schemeClr val="tx2"/>
                </a:solidFill>
              </a:rPr>
              <a:t>Module spécifique </a:t>
            </a:r>
            <a:r>
              <a:rPr lang="fr-FR" sz="1600" b="1" dirty="0" err="1" smtClean="0">
                <a:solidFill>
                  <a:schemeClr val="tx2"/>
                </a:solidFill>
              </a:rPr>
              <a:t>QuaTrO</a:t>
            </a:r>
            <a:r>
              <a:rPr lang="fr-FR" sz="1600" b="1" dirty="0" smtClean="0">
                <a:solidFill>
                  <a:schemeClr val="tx2"/>
                </a:solidFill>
              </a:rPr>
              <a:t>   </a:t>
            </a:r>
            <a:r>
              <a:rPr lang="fr-FR" sz="1600" b="1" dirty="0" smtClean="0">
                <a:solidFill>
                  <a:schemeClr val="accent2"/>
                </a:solidFill>
              </a:rPr>
              <a:t>M2R</a:t>
            </a:r>
            <a:endParaRPr lang="fr-FR" sz="1600" b="1" dirty="0">
              <a:solidFill>
                <a:schemeClr val="accent2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Origine et analyse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Traitement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1600" dirty="0"/>
              <a:t>Adsorption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1600" dirty="0"/>
              <a:t>Oxydation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1600" dirty="0"/>
              <a:t>Procédés membranaires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1600" dirty="0"/>
              <a:t>Bioprocédés et </a:t>
            </a:r>
            <a:r>
              <a:rPr lang="fr-FR" sz="1600" dirty="0" smtClean="0"/>
              <a:t>couplages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fr-FR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</a:rPr>
              <a:t>Modules de 50 h de la 3</a:t>
            </a:r>
            <a:r>
              <a:rPr lang="fr-FR" sz="1600" b="1" baseline="30000" dirty="0">
                <a:solidFill>
                  <a:schemeClr val="tx2"/>
                </a:solidFill>
              </a:rPr>
              <a:t>ème</a:t>
            </a:r>
            <a:r>
              <a:rPr lang="fr-FR" sz="1600" b="1" dirty="0">
                <a:solidFill>
                  <a:schemeClr val="tx2"/>
                </a:solidFill>
              </a:rPr>
              <a:t> année de la Majeure EPA : </a:t>
            </a:r>
          </a:p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</a:rPr>
              <a:t>H : Procédés pour l’environnement   </a:t>
            </a:r>
            <a:r>
              <a:rPr lang="fr-FR" sz="1600" b="1" dirty="0" smtClean="0">
                <a:solidFill>
                  <a:schemeClr val="accent2"/>
                </a:solidFill>
              </a:rPr>
              <a:t>M3R</a:t>
            </a:r>
          </a:p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</a:rPr>
              <a:t>J : Analyse pour l’environnement   </a:t>
            </a:r>
            <a:r>
              <a:rPr lang="fr-FR" sz="1600" b="1" dirty="0" smtClean="0">
                <a:solidFill>
                  <a:schemeClr val="accent2"/>
                </a:solidFill>
              </a:rPr>
              <a:t>M4R</a:t>
            </a:r>
          </a:p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</a:rPr>
              <a:t>L : EPA &amp; Numérique   </a:t>
            </a:r>
            <a:r>
              <a:rPr lang="fr-FR" sz="1600" b="1" dirty="0" smtClean="0">
                <a:solidFill>
                  <a:schemeClr val="accent2"/>
                </a:solidFill>
              </a:rPr>
              <a:t>M5R</a:t>
            </a:r>
            <a:endParaRPr lang="fr-FR" sz="1600" b="1" dirty="0">
              <a:solidFill>
                <a:schemeClr val="accent2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8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32520"/>
            <a:ext cx="7772400" cy="914400"/>
          </a:xfrm>
        </p:spPr>
        <p:txBody>
          <a:bodyPr/>
          <a:lstStyle/>
          <a:p>
            <a:pPr algn="ctr"/>
            <a:r>
              <a:rPr lang="fr-FR" dirty="0" smtClean="0"/>
              <a:t>Poitiers (ENSIP)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0351" y="1140531"/>
            <a:ext cx="485830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>
                <a:solidFill>
                  <a:schemeClr val="tx2"/>
                </a:solidFill>
              </a:rPr>
              <a:t>Contaminants </a:t>
            </a:r>
            <a:r>
              <a:rPr lang="fr-FR" sz="1600" b="1" dirty="0">
                <a:solidFill>
                  <a:schemeClr val="tx2"/>
                </a:solidFill>
              </a:rPr>
              <a:t>: Analyse et écotoxicologie </a:t>
            </a:r>
            <a:r>
              <a:rPr lang="fr-FR" sz="1600" b="1" dirty="0" smtClean="0">
                <a:solidFill>
                  <a:schemeClr val="tx2"/>
                </a:solidFill>
              </a:rPr>
              <a:t>(50 </a:t>
            </a:r>
            <a:r>
              <a:rPr lang="fr-FR" sz="1600" b="1" dirty="0">
                <a:solidFill>
                  <a:schemeClr val="tx2"/>
                </a:solidFill>
              </a:rPr>
              <a:t>h</a:t>
            </a:r>
            <a:r>
              <a:rPr lang="fr-FR" sz="1600" b="1" dirty="0" smtClean="0">
                <a:solidFill>
                  <a:schemeClr val="tx2"/>
                </a:solidFill>
              </a:rPr>
              <a:t>)   </a:t>
            </a:r>
            <a:r>
              <a:rPr lang="fr-FR" sz="1600" b="1" dirty="0" smtClean="0">
                <a:solidFill>
                  <a:schemeClr val="accent2"/>
                </a:solidFill>
              </a:rPr>
              <a:t>M1P</a:t>
            </a:r>
            <a:endParaRPr lang="fr-FR" sz="1600" b="1" dirty="0">
              <a:solidFill>
                <a:schemeClr val="tx2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Analyse et spéciation des métaux et des organométalliques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Analyse des micropolluants organiques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Caractérisation des matières organiques et réactivité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Chimie des interfaces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Concepts de la toxicologie fondamentale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Transferts des polluants dans le compartiment biologique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Évaluation de la toxicité des polluants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Effets des polluants à l’échelle des populations et des communautés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Surveillance de l’environnement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>
                <a:solidFill>
                  <a:schemeClr val="tx2"/>
                </a:solidFill>
              </a:rPr>
              <a:t>Risques </a:t>
            </a:r>
            <a:r>
              <a:rPr lang="fr-FR" sz="1600" b="1" dirty="0">
                <a:solidFill>
                  <a:schemeClr val="tx2"/>
                </a:solidFill>
              </a:rPr>
              <a:t>sanitaires et usages </a:t>
            </a:r>
            <a:r>
              <a:rPr lang="fr-FR" sz="1600" b="1" dirty="0" smtClean="0">
                <a:solidFill>
                  <a:schemeClr val="tx2"/>
                </a:solidFill>
              </a:rPr>
              <a:t>(50 </a:t>
            </a:r>
            <a:r>
              <a:rPr lang="fr-FR" sz="1600" b="1" dirty="0">
                <a:solidFill>
                  <a:schemeClr val="tx2"/>
                </a:solidFill>
              </a:rPr>
              <a:t>h</a:t>
            </a:r>
            <a:r>
              <a:rPr lang="fr-FR" sz="1600" b="1" dirty="0" smtClean="0">
                <a:solidFill>
                  <a:schemeClr val="tx2"/>
                </a:solidFill>
              </a:rPr>
              <a:t>)   </a:t>
            </a:r>
            <a:r>
              <a:rPr lang="fr-FR" sz="1600" b="1" dirty="0" smtClean="0">
                <a:solidFill>
                  <a:schemeClr val="accent2"/>
                </a:solidFill>
              </a:rPr>
              <a:t>M2P</a:t>
            </a:r>
            <a:endParaRPr lang="fr-FR" sz="1600" b="1" dirty="0">
              <a:solidFill>
                <a:schemeClr val="tx2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Évaluation du risque sur la santé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Les risques microbiologiques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Les risques chimiques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Techniques de dénombrement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Écologie générale dans les réseaux intérieurs et extérieurs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71711" y="930771"/>
            <a:ext cx="3971925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rgbClr val="F79646">
                  <a:lumMod val="75000"/>
                </a:srgb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>
                <a:solidFill>
                  <a:schemeClr val="tx2"/>
                </a:solidFill>
              </a:rPr>
              <a:t>Traitements </a:t>
            </a:r>
            <a:r>
              <a:rPr lang="fr-FR" sz="1600" b="1" dirty="0">
                <a:solidFill>
                  <a:schemeClr val="tx2"/>
                </a:solidFill>
              </a:rPr>
              <a:t>biologiques </a:t>
            </a:r>
            <a:r>
              <a:rPr lang="fr-FR" sz="1600" b="1" dirty="0" smtClean="0">
                <a:solidFill>
                  <a:schemeClr val="tx2"/>
                </a:solidFill>
              </a:rPr>
              <a:t>(50 </a:t>
            </a:r>
            <a:r>
              <a:rPr lang="fr-FR" sz="1600" b="1" dirty="0">
                <a:solidFill>
                  <a:schemeClr val="tx2"/>
                </a:solidFill>
              </a:rPr>
              <a:t>h</a:t>
            </a:r>
            <a:r>
              <a:rPr lang="fr-FR" sz="1600" b="1" dirty="0" smtClean="0">
                <a:solidFill>
                  <a:schemeClr val="tx2"/>
                </a:solidFill>
              </a:rPr>
              <a:t>)   </a:t>
            </a:r>
            <a:r>
              <a:rPr lang="fr-FR" sz="1600" b="1" dirty="0" smtClean="0">
                <a:solidFill>
                  <a:schemeClr val="accent2"/>
                </a:solidFill>
              </a:rPr>
              <a:t>M3P</a:t>
            </a:r>
            <a:endParaRPr lang="fr-FR" sz="1600" b="1" dirty="0">
              <a:solidFill>
                <a:schemeClr val="tx2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Croissance microbienne et réacteurs biologiques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Cinétique de biodégradation et modélisation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Principales réactions de transformation de la pollution azotée et carbonée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Technologies des boues activées et cultures fixées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Traitement biologique par bioréacteurs à membrane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Traitement de méthanisation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Station d’épuration du futur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rgbClr val="F79646">
                  <a:lumMod val="75000"/>
                </a:srgb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>
                <a:solidFill>
                  <a:schemeClr val="tx2"/>
                </a:solidFill>
              </a:rPr>
              <a:t>Traitements </a:t>
            </a:r>
            <a:r>
              <a:rPr lang="fr-FR" sz="1600" b="1" dirty="0">
                <a:solidFill>
                  <a:schemeClr val="tx2"/>
                </a:solidFill>
              </a:rPr>
              <a:t>physico-chimiques </a:t>
            </a:r>
            <a:r>
              <a:rPr lang="fr-FR" sz="1600" b="1" dirty="0" smtClean="0">
                <a:solidFill>
                  <a:schemeClr val="tx2"/>
                </a:solidFill>
              </a:rPr>
              <a:t>(50 </a:t>
            </a:r>
            <a:r>
              <a:rPr lang="fr-FR" sz="1600" b="1" dirty="0">
                <a:solidFill>
                  <a:schemeClr val="tx2"/>
                </a:solidFill>
              </a:rPr>
              <a:t>h</a:t>
            </a:r>
            <a:r>
              <a:rPr lang="fr-FR" sz="1600" b="1" dirty="0" smtClean="0">
                <a:solidFill>
                  <a:schemeClr val="tx2"/>
                </a:solidFill>
              </a:rPr>
              <a:t>)   </a:t>
            </a:r>
            <a:r>
              <a:rPr lang="fr-FR" sz="1600" b="1" dirty="0" smtClean="0">
                <a:solidFill>
                  <a:schemeClr val="accent2"/>
                </a:solidFill>
              </a:rPr>
              <a:t>M4P</a:t>
            </a:r>
            <a:endParaRPr lang="fr-FR" sz="1600" b="1" dirty="0">
              <a:solidFill>
                <a:schemeClr val="tx2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Clarification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Adsorption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Procédés membranaires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Les oxydants dans le traitement des eaux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Le transfert des oxydants d'une phase gaz à la phase liquide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Dimensionnement de réacteurs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5056</TotalTime>
  <Words>630</Words>
  <Application>Microsoft Office PowerPoint</Application>
  <PresentationFormat>Affichage à l'écran (4:3)</PresentationFormat>
  <Paragraphs>136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Calibri</vt:lpstr>
      <vt:lpstr>Consolas</vt:lpstr>
      <vt:lpstr>Corbel</vt:lpstr>
      <vt:lpstr>Courier New</vt:lpstr>
      <vt:lpstr>Wingdings</vt:lpstr>
      <vt:lpstr>Wingdings 2</vt:lpstr>
      <vt:lpstr>Wingdings 3</vt:lpstr>
      <vt:lpstr>Métro</vt:lpstr>
      <vt:lpstr>Présentation PowerPoint</vt:lpstr>
      <vt:lpstr>Présentation PowerPoint</vt:lpstr>
      <vt:lpstr>Rennes (ENSCR)</vt:lpstr>
      <vt:lpstr>Poitiers (ENSIP)</vt:lpstr>
    </vt:vector>
  </TitlesOfParts>
  <Company>Université de Rennes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QuaTrO</dc:title>
  <dc:creator>acouvert</dc:creator>
  <cp:lastModifiedBy>Annabelle Couvert</cp:lastModifiedBy>
  <cp:revision>41</cp:revision>
  <dcterms:created xsi:type="dcterms:W3CDTF">2018-03-13T12:29:05Z</dcterms:created>
  <dcterms:modified xsi:type="dcterms:W3CDTF">2020-02-05T11:00:39Z</dcterms:modified>
</cp:coreProperties>
</file>